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60" r:id="rId2"/>
  </p:sldMasterIdLst>
  <p:notesMasterIdLst>
    <p:notesMasterId r:id="rId16"/>
  </p:notesMasterIdLst>
  <p:handoutMasterIdLst>
    <p:handoutMasterId r:id="rId17"/>
  </p:handoutMasterIdLst>
  <p:sldIdLst>
    <p:sldId id="256" r:id="rId3"/>
    <p:sldId id="258" r:id="rId4"/>
    <p:sldId id="267" r:id="rId5"/>
    <p:sldId id="265" r:id="rId6"/>
    <p:sldId id="270" r:id="rId7"/>
    <p:sldId id="266" r:id="rId8"/>
    <p:sldId id="268" r:id="rId9"/>
    <p:sldId id="269" r:id="rId10"/>
    <p:sldId id="260" r:id="rId11"/>
    <p:sldId id="259" r:id="rId12"/>
    <p:sldId id="273" r:id="rId13"/>
    <p:sldId id="272" r:id="rId14"/>
    <p:sldId id="263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E1EA"/>
    <a:srgbClr val="1FF0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97" autoAdjust="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-120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A85904-8B10-4640-B9A7-776268D30AA6}" type="datetime1">
              <a:rPr lang="en-US" smtClean="0"/>
              <a:t>4/28/16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0A9E0-E21C-4C45-AC90-5A4206B64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428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tiff>
</file>

<file path=ppt/media/image3.tif>
</file>

<file path=ppt/media/image4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F8C9E-8B19-7641-AB45-FC02ADBCFF37}" type="datetime1">
              <a:rPr lang="en-US" smtClean="0"/>
              <a:t>4/28/16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ADE3C0-52BE-084F-AA74-8B3920870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6307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DE3C0-52BE-084F-AA74-8B39208708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288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DE3C0-52BE-084F-AA74-8B39208708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383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metric creates a higher weight for months that have higher bird usage.</a:t>
            </a:r>
          </a:p>
          <a:p>
            <a:r>
              <a:rPr lang="en-US" dirty="0" smtClean="0"/>
              <a:t>For example, April and May have higher priority bird species use than June and July or December and January, thus, when unmet demand occurs for higher weighted months, a greater negative effect on the performance metric is incurred.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DE3C0-52BE-084F-AA74-8B39208708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541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we changed our </a:t>
            </a:r>
            <a:r>
              <a:rPr lang="en-US" baseline="0" dirty="0" smtClean="0"/>
              <a:t>urban water use reduction from 15% to 25% (which is the statewide goal by 2050)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DE3C0-52BE-084F-AA74-8B392087084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86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094B5-E6F5-894C-9E73-0DF96EBB9348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040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B4598-DE00-2849-A0A3-80DEDBC029C8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72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7D01-2A3E-0345-8D16-65F216825D44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48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93F65-5753-2148-B803-4193AACCFC40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3153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47DC-4B37-674A-AF52-6AE63B9403AE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7747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149D-365E-C446-9FE7-6D58217D20AE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50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8A5D-4F16-0844-965B-77E8DE90686D}" type="datetime1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583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91E96-881B-C144-9198-5BACDAC35DBC}" type="datetime1">
              <a:rPr lang="en-US" smtClean="0"/>
              <a:t>4/28/16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5438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EEED-04BA-9141-8C65-ADDA3451EC87}" type="datetime1">
              <a:rPr lang="en-US" smtClean="0"/>
              <a:t>4/28/16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70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8CB3-3BAB-3640-8FC6-426F695E6282}" type="datetime1">
              <a:rPr lang="en-US" smtClean="0"/>
              <a:t>4/28/16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2517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40521-01E5-5145-A582-241EDA35436D}" type="datetime1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32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3A6EB-3AFA-DA40-B5DC-0138B8C3FC3C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113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44AD6-CB5B-F443-922B-D178CF861EC0}" type="datetime1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7982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2EB03-ADA7-864E-B16B-956BEA332432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3441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01CF5-C329-0C4B-8390-1CEF4411B02D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63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6DFC6-9B07-874A-96B6-B91838D4EAEA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7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694E6-0105-1444-B28A-EB3E6C6640CC}" type="datetime1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28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ACCCC-FF08-374E-B9D1-74375151E27D}" type="datetime1">
              <a:rPr lang="en-US" smtClean="0"/>
              <a:t>4/28/16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77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C11BE-70DF-7F42-90B4-E49A669D8512}" type="datetime1">
              <a:rPr lang="en-US" smtClean="0"/>
              <a:t>4/28/16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483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E3DF9-A1F2-594B-8A71-B73C3E28C950}" type="datetime1">
              <a:rPr lang="en-US" smtClean="0"/>
              <a:t>4/28/16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831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D3275-6EA2-2E4D-8C9B-8F3D9CEA08A8}" type="datetime1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096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0AEA5-CD65-7E41-995E-FB0454801AFE}" type="datetime1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20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1DC30-DFC0-4E4A-8462-07053DA4987C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59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42ABE-EB4C-CE42-A922-136FE9CBF1EA}" type="datetime1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D7FE7-AD00-D844-ABEA-88AB691E1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64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t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5191"/>
            <a:ext cx="7772400" cy="1470025"/>
          </a:xfrm>
        </p:spPr>
        <p:txBody>
          <a:bodyPr/>
          <a:lstStyle/>
          <a:p>
            <a:r>
              <a:rPr lang="en-US" dirty="0" smtClean="0"/>
              <a:t>Bear River Migratory Bird Refuge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85506"/>
            <a:ext cx="6400800" cy="1200093"/>
          </a:xfrm>
        </p:spPr>
        <p:txBody>
          <a:bodyPr/>
          <a:lstStyle/>
          <a:p>
            <a:r>
              <a:rPr lang="en-US" i="1" dirty="0" smtClean="0">
                <a:solidFill>
                  <a:schemeClr val="tx1"/>
                </a:solidFill>
              </a:rPr>
              <a:t>Evaluation of River Basin Management Alternatives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18665" y="5058007"/>
            <a:ext cx="635725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Bryce Mihalevich</a:t>
            </a:r>
            <a:r>
              <a:rPr lang="en-US" sz="1600" b="1" baseline="30000" dirty="0" smtClean="0"/>
              <a:t>1</a:t>
            </a:r>
            <a:r>
              <a:rPr lang="en-US" sz="1600" b="1" dirty="0" smtClean="0"/>
              <a:t>, Tyler Pratt</a:t>
            </a:r>
            <a:r>
              <a:rPr lang="en-US" sz="1600" b="1" baseline="30000" dirty="0" smtClean="0"/>
              <a:t>2</a:t>
            </a:r>
            <a:r>
              <a:rPr lang="en-US" sz="1600" b="1" dirty="0" smtClean="0"/>
              <a:t> </a:t>
            </a:r>
          </a:p>
          <a:p>
            <a:pPr algn="ctr"/>
            <a:r>
              <a:rPr lang="en-US" sz="1600" b="1" dirty="0" smtClean="0"/>
              <a:t>Civil and Environmental Engineering MS, USU</a:t>
            </a:r>
          </a:p>
          <a:p>
            <a:pPr algn="ctr"/>
            <a:r>
              <a:rPr lang="en-US" sz="1600" b="1" dirty="0" smtClean="0"/>
              <a:t>CEE6490 Integrated River Basin/</a:t>
            </a:r>
          </a:p>
          <a:p>
            <a:pPr algn="ctr"/>
            <a:r>
              <a:rPr lang="en-US" sz="1600" b="1" dirty="0" smtClean="0"/>
              <a:t>Watershed Planning and Management</a:t>
            </a:r>
          </a:p>
          <a:p>
            <a:pPr algn="ctr"/>
            <a:r>
              <a:rPr lang="en-US" sz="1600" b="1" dirty="0" smtClean="0"/>
              <a:t>4/28/16</a:t>
            </a:r>
          </a:p>
          <a:p>
            <a:pPr algn="ctr"/>
            <a:r>
              <a:rPr lang="en-US" sz="1400" b="1" dirty="0" smtClean="0"/>
              <a:t>1</a:t>
            </a:r>
            <a:r>
              <a:rPr lang="en-US" b="1" dirty="0" smtClean="0"/>
              <a:t>: </a:t>
            </a:r>
            <a:r>
              <a:rPr lang="en-US" sz="1400" b="1" dirty="0" smtClean="0"/>
              <a:t>bryce.mihalevich@aggiemail.usu.edu</a:t>
            </a:r>
          </a:p>
          <a:p>
            <a:pPr algn="ctr"/>
            <a:r>
              <a:rPr lang="en-US" sz="1400" b="1" dirty="0" smtClean="0"/>
              <a:t>2: tyler.pratt@aggiemail.usu.edu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580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4818"/>
            <a:ext cx="8229600" cy="1082154"/>
          </a:xfrm>
        </p:spPr>
        <p:txBody>
          <a:bodyPr/>
          <a:lstStyle/>
          <a:p>
            <a:r>
              <a:rPr lang="en-US" dirty="0" smtClean="0"/>
              <a:t>Tabular Results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C165E-81D8-47A8-BA23-3C9C157E3CD4}" type="slidenum">
              <a:rPr lang="en-US" sz="1600" smtClean="0">
                <a:solidFill>
                  <a:schemeClr val="tx1"/>
                </a:solidFill>
              </a:rPr>
              <a:t>10</a:t>
            </a:fld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88" y="1603967"/>
            <a:ext cx="8967019" cy="355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474" y="5858050"/>
            <a:ext cx="4650656" cy="363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5324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36621"/>
            <a:ext cx="8229600" cy="1143000"/>
          </a:xfrm>
        </p:spPr>
        <p:txBody>
          <a:bodyPr/>
          <a:lstStyle/>
          <a:p>
            <a:r>
              <a:rPr lang="en-US" dirty="0" smtClean="0"/>
              <a:t>Graphical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z="1600" smtClean="0">
                <a:solidFill>
                  <a:schemeClr val="tx1"/>
                </a:solidFill>
              </a:rPr>
              <a:t>11</a:t>
            </a:fld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48" y="858899"/>
            <a:ext cx="8945664" cy="5512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6566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4183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 smtClean="0"/>
              <a:t>For </a:t>
            </a:r>
            <a:r>
              <a:rPr lang="en-US" sz="3600" dirty="0"/>
              <a:t>all </a:t>
            </a:r>
            <a:r>
              <a:rPr lang="en-US" sz="3600" dirty="0" smtClean="0"/>
              <a:t>stakeholders . . .</a:t>
            </a:r>
            <a:endParaRPr lang="en-US" sz="3600" dirty="0"/>
          </a:p>
          <a:p>
            <a:r>
              <a:rPr lang="en-US" dirty="0" smtClean="0"/>
              <a:t>Most beneficial alternative</a:t>
            </a:r>
          </a:p>
          <a:p>
            <a:pPr lvl="1"/>
            <a:r>
              <a:rPr lang="en-US" dirty="0" smtClean="0"/>
              <a:t>New “Above Cutler” Reservoir</a:t>
            </a:r>
          </a:p>
          <a:p>
            <a:r>
              <a:rPr lang="en-US" dirty="0" smtClean="0"/>
              <a:t>Second most </a:t>
            </a:r>
            <a:r>
              <a:rPr lang="en-US" dirty="0"/>
              <a:t>beneficial alternative</a:t>
            </a:r>
          </a:p>
          <a:p>
            <a:pPr lvl="1"/>
            <a:r>
              <a:rPr lang="en-US" dirty="0" smtClean="0"/>
              <a:t>Urban Conservation</a:t>
            </a:r>
            <a:endParaRPr lang="en-US" dirty="0"/>
          </a:p>
          <a:p>
            <a:r>
              <a:rPr lang="en-US" dirty="0" smtClean="0"/>
              <a:t>Worst alternative</a:t>
            </a:r>
          </a:p>
          <a:p>
            <a:pPr lvl="1"/>
            <a:r>
              <a:rPr lang="en-US" dirty="0" smtClean="0"/>
              <a:t>Hyrum Reservoir Storage Addition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z="1600" smtClean="0">
                <a:solidFill>
                  <a:schemeClr val="tx1"/>
                </a:solidFill>
              </a:rPr>
              <a:t>12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882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95391"/>
            <a:ext cx="8229600" cy="1143000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z="1600" smtClean="0">
                <a:solidFill>
                  <a:schemeClr val="tx1"/>
                </a:solidFill>
              </a:rPr>
              <a:t>13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617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- Update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4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Overview</a:t>
            </a:r>
          </a:p>
          <a:p>
            <a:r>
              <a:rPr lang="en-US" dirty="0" smtClean="0"/>
              <a:t>Objectives </a:t>
            </a:r>
          </a:p>
          <a:p>
            <a:r>
              <a:rPr lang="en-US" dirty="0" smtClean="0"/>
              <a:t>Challenges</a:t>
            </a:r>
          </a:p>
          <a:p>
            <a:r>
              <a:rPr lang="en-US" dirty="0"/>
              <a:t>Performance </a:t>
            </a:r>
            <a:r>
              <a:rPr lang="en-US" dirty="0" smtClean="0"/>
              <a:t>Metrics</a:t>
            </a:r>
          </a:p>
          <a:p>
            <a:r>
              <a:rPr lang="en-US" dirty="0" smtClean="0"/>
              <a:t>WEAP Scenarios</a:t>
            </a:r>
          </a:p>
          <a:p>
            <a:r>
              <a:rPr lang="en-US" dirty="0" smtClean="0"/>
              <a:t>WEAP Results</a:t>
            </a:r>
          </a:p>
          <a:p>
            <a:r>
              <a:rPr lang="en-US" dirty="0" smtClean="0"/>
              <a:t>Discussion</a:t>
            </a:r>
          </a:p>
          <a:p>
            <a:r>
              <a:rPr lang="en-US" dirty="0" smtClean="0"/>
              <a:t>Conclusions</a:t>
            </a:r>
          </a:p>
          <a:p>
            <a:r>
              <a:rPr lang="en-US" dirty="0" smtClean="0"/>
              <a:t>Q&amp;A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z="1600" smtClean="0">
                <a:solidFill>
                  <a:schemeClr val="tx1"/>
                </a:solidFill>
              </a:rPr>
              <a:t>2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23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ear_river_basin_map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1" t="4005" r="8641" b="4608"/>
          <a:stretch/>
        </p:blipFill>
        <p:spPr>
          <a:xfrm>
            <a:off x="4436573" y="0"/>
            <a:ext cx="470742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4638"/>
            <a:ext cx="3391056" cy="5488538"/>
          </a:xfrm>
        </p:spPr>
        <p:txBody>
          <a:bodyPr anchor="ctr">
            <a:normAutofit/>
          </a:bodyPr>
          <a:lstStyle/>
          <a:p>
            <a:r>
              <a:rPr lang="en-US" dirty="0" smtClean="0"/>
              <a:t>Overview of the Bear River Basin and Class Stakeholders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26786" y="2795932"/>
            <a:ext cx="1075341" cy="430887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FF6600"/>
                </a:solidFill>
              </a:rPr>
              <a:t>Bear River </a:t>
            </a:r>
          </a:p>
          <a:p>
            <a:pPr algn="ctr"/>
            <a:r>
              <a:rPr lang="en-US" sz="1100" dirty="0" smtClean="0">
                <a:solidFill>
                  <a:srgbClr val="FF6600"/>
                </a:solidFill>
              </a:rPr>
              <a:t>Canal Company</a:t>
            </a:r>
            <a:endParaRPr lang="en-US" sz="1100" dirty="0">
              <a:solidFill>
                <a:srgbClr val="FF66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64687" y="3556392"/>
            <a:ext cx="777026" cy="261610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FF6600"/>
                </a:solidFill>
              </a:rPr>
              <a:t>Logan City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7017" y="1403808"/>
            <a:ext cx="764696" cy="261610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FF6600"/>
                </a:solidFill>
              </a:rPr>
              <a:t>PacifiCorp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05260" y="4860113"/>
            <a:ext cx="1452178" cy="430887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FF6600"/>
                </a:solidFill>
              </a:rPr>
              <a:t>Bear River </a:t>
            </a:r>
          </a:p>
          <a:p>
            <a:pPr algn="ctr"/>
            <a:r>
              <a:rPr lang="en-US" sz="1100" dirty="0" smtClean="0">
                <a:solidFill>
                  <a:srgbClr val="FF6600"/>
                </a:solidFill>
              </a:rPr>
              <a:t>Migratory Bird Refuge</a:t>
            </a:r>
            <a:endParaRPr lang="en-US" sz="1100" dirty="0">
              <a:solidFill>
                <a:srgbClr val="FF6600"/>
              </a:solidFill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952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of the BRMBR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124" y="1645920"/>
            <a:ext cx="8229600" cy="41365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900" dirty="0" smtClean="0"/>
              <a:t>Foster priority bird species occupation</a:t>
            </a:r>
          </a:p>
          <a:p>
            <a:pPr marL="0" indent="0">
              <a:buNone/>
            </a:pPr>
            <a:endParaRPr lang="en-US" sz="3300" dirty="0"/>
          </a:p>
          <a:p>
            <a:pPr marL="0" indent="0">
              <a:buNone/>
            </a:pPr>
            <a:r>
              <a:rPr lang="en-US" sz="3300" dirty="0" smtClean="0"/>
              <a:t>This requires . . .</a:t>
            </a:r>
            <a:endParaRPr lang="en-US" dirty="0" smtClean="0"/>
          </a:p>
          <a:p>
            <a:r>
              <a:rPr lang="en-US" dirty="0" smtClean="0"/>
              <a:t>Supplying</a:t>
            </a:r>
            <a:r>
              <a:rPr lang="en-US" dirty="0"/>
              <a:t> </a:t>
            </a:r>
            <a:r>
              <a:rPr lang="en-US" dirty="0" smtClean="0"/>
              <a:t>and managing target wetland water levels</a:t>
            </a:r>
          </a:p>
          <a:p>
            <a:r>
              <a:rPr lang="en-US" dirty="0"/>
              <a:t>Recovering and enhancing plant and wildlife values</a:t>
            </a:r>
          </a:p>
          <a:p>
            <a:r>
              <a:rPr lang="en-US" dirty="0" smtClean="0"/>
              <a:t>Maintaining dikes and levees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5124" y="4564850"/>
            <a:ext cx="8229600" cy="1701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z="1600" smtClean="0">
                <a:solidFill>
                  <a:schemeClr val="tx1"/>
                </a:solidFill>
              </a:rPr>
              <a:t>4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564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615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Current Water </a:t>
            </a:r>
            <a:r>
              <a:rPr lang="en-US" dirty="0" smtClean="0"/>
              <a:t>Challenges</a:t>
            </a:r>
            <a:endParaRPr lang="en-US" dirty="0"/>
          </a:p>
        </p:txBody>
      </p:sp>
      <p:pic>
        <p:nvPicPr>
          <p:cNvPr id="5" name="Picture 4" descr="flows.t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7" r="4769" b="2426"/>
          <a:stretch/>
        </p:blipFill>
        <p:spPr>
          <a:xfrm>
            <a:off x="2481942" y="1343660"/>
            <a:ext cx="6322845" cy="520462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29" y="1600200"/>
            <a:ext cx="2367280" cy="4525963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/>
              <a:t>Unreliable summer flows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z="1600" smtClean="0">
                <a:solidFill>
                  <a:schemeClr val="tx1"/>
                </a:solidFill>
              </a:rPr>
              <a:t>5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999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463040"/>
            <a:ext cx="8229600" cy="4756150"/>
          </a:xfrm>
        </p:spPr>
        <p:txBody>
          <a:bodyPr>
            <a:normAutofit fontScale="85000" lnSpcReduction="20000"/>
          </a:bodyPr>
          <a:lstStyle/>
          <a:p>
            <a:r>
              <a:rPr lang="en-US" u="sng" dirty="0" smtClean="0"/>
              <a:t>Weighted monthly </a:t>
            </a:r>
            <a:r>
              <a:rPr lang="en-US" u="sng" dirty="0"/>
              <a:t>bird </a:t>
            </a:r>
            <a:r>
              <a:rPr lang="en-US" u="sng" dirty="0" smtClean="0"/>
              <a:t>use</a:t>
            </a:r>
            <a:endParaRPr lang="en-US" dirty="0" smtClean="0"/>
          </a:p>
          <a:p>
            <a:pPr lvl="1"/>
            <a:r>
              <a:rPr lang="en-US" dirty="0" smtClean="0"/>
              <a:t>Monthly basis</a:t>
            </a:r>
          </a:p>
          <a:p>
            <a:pPr lvl="1"/>
            <a:r>
              <a:rPr lang="en-US" dirty="0" smtClean="0"/>
              <a:t>Maximize result</a:t>
            </a:r>
            <a:endParaRPr lang="en-US" u="sng" dirty="0" smtClean="0"/>
          </a:p>
          <a:p>
            <a:endParaRPr lang="en-US" u="sng" dirty="0" smtClean="0"/>
          </a:p>
          <a:p>
            <a:r>
              <a:rPr lang="en-US" u="sng" dirty="0" smtClean="0"/>
              <a:t>Reliability</a:t>
            </a:r>
            <a:endParaRPr lang="en-US" dirty="0" smtClean="0"/>
          </a:p>
          <a:p>
            <a:pPr lvl="1"/>
            <a:r>
              <a:rPr lang="en-US" dirty="0"/>
              <a:t>M</a:t>
            </a:r>
            <a:r>
              <a:rPr lang="en-US" dirty="0" smtClean="0"/>
              <a:t>onthly basis </a:t>
            </a:r>
          </a:p>
          <a:p>
            <a:endParaRPr lang="en-US" dirty="0" smtClean="0"/>
          </a:p>
          <a:p>
            <a:r>
              <a:rPr lang="en-US" u="sng" dirty="0" smtClean="0"/>
              <a:t>Resilience</a:t>
            </a:r>
            <a:r>
              <a:rPr lang="en-US" dirty="0" smtClean="0"/>
              <a:t> 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onthly </a:t>
            </a:r>
            <a:r>
              <a:rPr lang="en-US" dirty="0"/>
              <a:t>basis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u="sng" dirty="0" smtClean="0"/>
              <a:t>Vulnerability</a:t>
            </a:r>
            <a:endParaRPr lang="en-US" dirty="0" smtClean="0"/>
          </a:p>
          <a:p>
            <a:pPr lvl="1"/>
            <a:r>
              <a:rPr lang="en-US" dirty="0" smtClean="0"/>
              <a:t>Monthly </a:t>
            </a:r>
            <a:r>
              <a:rPr lang="en-US" dirty="0"/>
              <a:t>basis 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Performance Metrics for the BRMBR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z="1600" smtClean="0">
                <a:solidFill>
                  <a:schemeClr val="tx1"/>
                </a:solidFill>
              </a:rPr>
              <a:t>6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117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Monthly priority species habitat use </a:t>
            </a:r>
            <a:endParaRPr lang="en-US" dirty="0"/>
          </a:p>
        </p:txBody>
      </p:sp>
      <p:pic>
        <p:nvPicPr>
          <p:cNvPr id="5" name="Content Placeholder 4" descr="BR_HMP_2004_Tyler 44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3" b="7503"/>
          <a:stretch>
            <a:fillRect/>
          </a:stretch>
        </p:blipFill>
        <p:spPr>
          <a:xfrm>
            <a:off x="-1" y="1232935"/>
            <a:ext cx="9144001" cy="5028848"/>
          </a:xfrm>
        </p:spPr>
      </p:pic>
      <p:sp>
        <p:nvSpPr>
          <p:cNvPr id="6" name="TextBox 5"/>
          <p:cNvSpPr txBox="1"/>
          <p:nvPr/>
        </p:nvSpPr>
        <p:spPr>
          <a:xfrm>
            <a:off x="98637" y="6506135"/>
            <a:ext cx="71861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U.S. Department of the Interior, Fish and Wildlife Service, Bear River Migratory Bird Refuge, Habitat Management Plan (2004). Table 6. 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z="1600" smtClean="0">
                <a:solidFill>
                  <a:schemeClr val="tx1"/>
                </a:solidFill>
              </a:rPr>
              <a:t>7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2175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89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Weighted Monthly Bird Use Performance Metric Calculation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35400"/>
            <a:ext cx="8229600" cy="24966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</a:t>
            </a:r>
            <a:r>
              <a:rPr lang="en-US" sz="2400" dirty="0" smtClean="0"/>
              <a:t>here:</a:t>
            </a:r>
          </a:p>
          <a:p>
            <a:pPr marL="0" indent="0">
              <a:buNone/>
            </a:pPr>
            <a:r>
              <a:rPr lang="en-US" sz="2400" b="1" dirty="0"/>
              <a:t>t</a:t>
            </a:r>
            <a:r>
              <a:rPr lang="en-US" sz="2400" dirty="0" smtClean="0"/>
              <a:t> </a:t>
            </a:r>
            <a:r>
              <a:rPr lang="en-US" sz="2400" i="1" dirty="0" smtClean="0"/>
              <a:t>- </a:t>
            </a:r>
            <a:r>
              <a:rPr lang="en-US" sz="2400" dirty="0"/>
              <a:t>monthly time </a:t>
            </a:r>
            <a:r>
              <a:rPr lang="en-US" sz="2400" dirty="0" smtClean="0"/>
              <a:t>step</a:t>
            </a:r>
          </a:p>
          <a:p>
            <a:pPr marL="0" indent="0">
              <a:buNone/>
            </a:pPr>
            <a:r>
              <a:rPr lang="en-US" sz="2400" b="1" dirty="0" smtClean="0"/>
              <a:t>MSU</a:t>
            </a:r>
            <a:r>
              <a:rPr lang="en-US" sz="2400" dirty="0" smtClean="0"/>
              <a:t> – Monthly Species Use, the </a:t>
            </a:r>
            <a:r>
              <a:rPr lang="en-US" sz="2400" dirty="0"/>
              <a:t>number of priority species present across all habitats within a given </a:t>
            </a:r>
            <a:r>
              <a:rPr lang="en-US" sz="2400" dirty="0" smtClean="0"/>
              <a:t>month</a:t>
            </a:r>
            <a:endParaRPr lang="en-US" sz="2400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z="1600" smtClean="0">
                <a:solidFill>
                  <a:schemeClr val="tx1"/>
                </a:solidFill>
              </a:rPr>
              <a:t>8</a:t>
            </a:fld>
            <a:endParaRPr lang="en-US" sz="16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1"/>
              <p:cNvSpPr txBox="1"/>
              <p:nvPr/>
            </p:nvSpPr>
            <p:spPr>
              <a:xfrm>
                <a:off x="241300" y="2956856"/>
                <a:ext cx="8626785" cy="535916"/>
              </a:xfrm>
              <a:prstGeom prst="rect">
                <a:avLst/>
              </a:prstGeom>
              <a:no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none" lIns="0" tIns="0" rIns="0" bIns="0" rtlCol="0" anchor="t">
                <a:spAutoFit/>
              </a:bodyPr>
              <a:lstStyle>
                <a:lvl1pPr marL="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 xmlns=""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𝑾𝒆𝒊𝒈𝒉𝒕𝒆𝒅</m:t>
                    </m:r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𝑩𝒊𝒓𝒅</m:t>
                    </m:r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𝑼𝒔𝒆</m:t>
                    </m:r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𝑴𝒆𝒕𝒓𝒊𝒄</m:t>
                    </m:r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200" b="1" i="1">
                            <a:latin typeface="Cambria Math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sz="22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200" b="1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2200" b="1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𝑫𝒆𝒎𝒂𝒏𝒅</m:t>
                                </m:r>
                              </m:e>
                              <m:sub>
                                <m:r>
                                  <a:rPr lang="en-US" sz="2200" b="1" i="1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sub>
                            </m:sSub>
                            <m:r>
                              <a:rPr lang="en-US" sz="22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200" b="1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2200" b="1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𝑼𝒏𝒎𝒆𝒕</m:t>
                                </m:r>
                                <m:r>
                                  <a:rPr lang="en-US" sz="2200" b="1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200" b="1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𝑫𝒆𝒎𝒂𝒏𝒅</m:t>
                                </m:r>
                              </m:e>
                              <m:sub>
                                <m:r>
                                  <a:rPr lang="en-US" sz="2200" b="1" i="1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200" b="1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2200" b="1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𝑫𝒆𝒎𝒂𝒏𝒅</m:t>
                                </m:r>
                              </m:e>
                              <m:sub>
                                <m:r>
                                  <a:rPr lang="en-US" sz="2200" b="1" i="1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sub>
                            </m:sSub>
                          </m:den>
                        </m:f>
                        <m:r>
                          <a:rPr lang="en-US" sz="2200" b="1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sz="22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𝑾</m:t>
                            </m:r>
                            <m:r>
                              <a:rPr lang="en-US" sz="2200" b="1" i="1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𝑴</m:t>
                            </m:r>
                          </m:e>
                          <m:sub>
                            <m:r>
                              <a:rPr lang="en-US" sz="2200" b="1" i="1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e>
                    </m:nary>
                    <m:r>
                      <a:rPr lang="en-US" sz="2200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b="1" dirty="0" smtClean="0"/>
                  <a:t>   [2]</a:t>
                </a:r>
                <a:endParaRPr lang="en-US" sz="2200" b="1" dirty="0"/>
              </a:p>
            </p:txBody>
          </p:sp>
        </mc:Choice>
        <mc:Fallback xmlns="">
          <p:sp>
            <p:nvSpPr>
              <p:cNvPr id="6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300" y="2956856"/>
                <a:ext cx="8626785" cy="535916"/>
              </a:xfrm>
              <a:prstGeom prst="rect">
                <a:avLst/>
              </a:prstGeom>
              <a:blipFill rotWithShape="0">
                <a:blip r:embed="rId2"/>
                <a:stretch>
                  <a:fillRect r="-989" b="-102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2"/>
              <p:cNvSpPr txBox="1"/>
              <p:nvPr/>
            </p:nvSpPr>
            <p:spPr>
              <a:xfrm>
                <a:off x="241299" y="2087651"/>
                <a:ext cx="8902701" cy="529504"/>
              </a:xfrm>
              <a:prstGeom prst="rect">
                <a:avLst/>
              </a:prstGeom>
              <a:no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0" tIns="0" rIns="0" bIns="0" rtlCol="0" anchor="t">
                <a:spAutoFit/>
              </a:bodyPr>
              <a:lstStyle>
                <a:lvl1pPr marL="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 xmlns="">
                    <m:sSub>
                      <m:sSubPr>
                        <m:ctrlPr>
                          <a:rPr lang="en-US" sz="2200" b="1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𝑾𝒆𝒊𝒈𝒉𝒕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𝒐𝒇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𝑴𝒐𝒏𝒕𝒉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 (</m:t>
                    </m:r>
                    <m:sSub>
                      <m:sSubPr>
                        <m:ctrlPr>
                          <a:rPr lang="en-US" sz="2200" b="1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𝑾𝑴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2200" b="1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200" b="1" i="1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200" b="1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𝑴𝑺𝑼</m:t>
                            </m:r>
                          </m:e>
                          <m:sub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2200" b="1" i="1">
                                <a:latin typeface="Cambria Math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US" sz="2200" b="1" i="1">
                                <a:latin typeface="Cambria Math" panose="02040503050406030204" pitchFamily="18" charset="0"/>
                              </a:rPr>
                              <m:t>𝑴𝑺𝑼</m:t>
                            </m:r>
                          </m:e>
                        </m:nary>
                      </m:den>
                    </m:f>
                  </m:oMath>
                </a14:m>
                <a:r>
                  <a:rPr lang="en-US" sz="2200" b="1" dirty="0"/>
                  <a:t>     </a:t>
                </a:r>
                <a:r>
                  <a:rPr lang="en-US" sz="2200" b="1" dirty="0" smtClean="0"/>
                  <a:t>					 	       	       [</a:t>
                </a:r>
                <a:r>
                  <a:rPr lang="en-US" sz="2200" b="1" dirty="0"/>
                  <a:t>1]</a:t>
                </a:r>
              </a:p>
            </p:txBody>
          </p:sp>
        </mc:Choice>
        <mc:Fallback xmlns="">
          <p:sp>
            <p:nvSpPr>
              <p:cNvPr id="7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299" y="2087651"/>
                <a:ext cx="8902701" cy="529504"/>
              </a:xfrm>
              <a:prstGeom prst="rect">
                <a:avLst/>
              </a:prstGeom>
              <a:blipFill rotWithShape="0">
                <a:blip r:embed="rId3"/>
                <a:stretch>
                  <a:fillRect t="-1149" b="-103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6281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WEAP Model Scenarios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1" indent="-342900">
              <a:buFont typeface="Arial"/>
              <a:buChar char="•"/>
            </a:pPr>
            <a:r>
              <a:rPr lang="en-US" dirty="0" smtClean="0"/>
              <a:t>New “Above Cutler” Reservoir</a:t>
            </a:r>
          </a:p>
          <a:p>
            <a:pPr lvl="1"/>
            <a:r>
              <a:rPr lang="en-US" dirty="0" smtClean="0"/>
              <a:t>Release Policy</a:t>
            </a:r>
          </a:p>
          <a:p>
            <a:pPr lvl="2"/>
            <a:r>
              <a:rPr lang="en-US" dirty="0" smtClean="0"/>
              <a:t>Flood storage in Apr, May, Jun</a:t>
            </a:r>
          </a:p>
          <a:p>
            <a:pPr lvl="2"/>
            <a:r>
              <a:rPr lang="en-US" dirty="0" smtClean="0"/>
              <a:t>Top of inactive 2000 ac-</a:t>
            </a:r>
            <a:r>
              <a:rPr lang="en-US" dirty="0" err="1" smtClean="0"/>
              <a:t>ft</a:t>
            </a:r>
            <a:endParaRPr lang="en-US" dirty="0" smtClean="0"/>
          </a:p>
          <a:p>
            <a:pPr lvl="2"/>
            <a:r>
              <a:rPr lang="en-US" dirty="0" smtClean="0"/>
              <a:t>Buffer coefficient of 1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Hyrum Reservoir Storage Addition</a:t>
            </a:r>
          </a:p>
          <a:p>
            <a:pPr lvl="1"/>
            <a:r>
              <a:rPr lang="en-US" dirty="0" smtClean="0"/>
              <a:t>Increase storage capacity by 50,000 AF</a:t>
            </a:r>
          </a:p>
          <a:p>
            <a:pPr lvl="1"/>
            <a:endParaRPr lang="en-US" sz="2800" dirty="0"/>
          </a:p>
          <a:p>
            <a:r>
              <a:rPr lang="en-US" sz="2800" dirty="0" smtClean="0"/>
              <a:t>Urban Water Use Reduction</a:t>
            </a:r>
          </a:p>
          <a:p>
            <a:pPr lvl="1"/>
            <a:r>
              <a:rPr lang="en-US" dirty="0"/>
              <a:t>2</a:t>
            </a:r>
            <a:r>
              <a:rPr lang="en-US" dirty="0" smtClean="0"/>
              <a:t>5% reduction for all M&amp;I demand sites</a:t>
            </a:r>
          </a:p>
          <a:p>
            <a:pPr lvl="2"/>
            <a:r>
              <a:rPr lang="en-US" dirty="0" smtClean="0"/>
              <a:t>Statewide goal by 2050</a:t>
            </a:r>
          </a:p>
          <a:p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D7FE7-AD00-D844-ABEA-88AB691E1986}" type="slidenum">
              <a:rPr lang="en-US" sz="1600" smtClean="0">
                <a:solidFill>
                  <a:schemeClr val="tx1"/>
                </a:solidFill>
              </a:rPr>
              <a:t>9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772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EE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685</TotalTime>
  <Words>468</Words>
  <Application>Microsoft Macintosh PowerPoint</Application>
  <PresentationFormat>On-screen Show (4:3)</PresentationFormat>
  <Paragraphs>99</Paragraphs>
  <Slides>13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Office Theme</vt:lpstr>
      <vt:lpstr>EEM</vt:lpstr>
      <vt:lpstr>Bear River Migratory Bird Refuge</vt:lpstr>
      <vt:lpstr>Outline - Update</vt:lpstr>
      <vt:lpstr>Overview of the Bear River Basin and Class Stakeholders</vt:lpstr>
      <vt:lpstr>Objective of the BRMBR</vt:lpstr>
      <vt:lpstr>Current Water Challenges</vt:lpstr>
      <vt:lpstr>Performance Metrics for the BRMBR</vt:lpstr>
      <vt:lpstr>Monthly priority species habitat use </vt:lpstr>
      <vt:lpstr>Weighted Monthly Bird Use Performance Metric Calculation</vt:lpstr>
      <vt:lpstr>WEAP Model Scenarios</vt:lpstr>
      <vt:lpstr>Tabular Results</vt:lpstr>
      <vt:lpstr>Graphical Results</vt:lpstr>
      <vt:lpstr>Conclusion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Bear River Migratory Bird Refuge</dc:title>
  <dc:creator>Bryce Mihalevich</dc:creator>
  <cp:lastModifiedBy>Bryce Mihalevich</cp:lastModifiedBy>
  <cp:revision>58</cp:revision>
  <dcterms:created xsi:type="dcterms:W3CDTF">2016-03-23T16:56:41Z</dcterms:created>
  <dcterms:modified xsi:type="dcterms:W3CDTF">2016-04-28T16:27:12Z</dcterms:modified>
</cp:coreProperties>
</file>

<file path=docProps/thumbnail.jpeg>
</file>